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ocument\&#20010;&#20154;&#25991;&#20214;\2018.12\manuscript\Table%20S1%20Gene%20expression%20profiles%20of%206%20Villus%20and%20decidua%20derived%20by%20this%20study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/>
      <c:barChart>
        <c:barDir val="col"/>
        <c:grouping val="clustered"/>
        <c:ser>
          <c:idx val="0"/>
          <c:order val="0"/>
          <c:tx>
            <c:strRef>
              <c:f>Sheet1!$A$10</c:f>
              <c:strCache>
                <c:ptCount val="1"/>
                <c:pt idx="0">
                  <c:v>DDX3Y</c:v>
                </c:pt>
              </c:strCache>
            </c:strRef>
          </c:tx>
          <c:cat>
            <c:strRef>
              <c:f>Sheet1!$B$9:$G$9</c:f>
              <c:strCache>
                <c:ptCount val="6"/>
                <c:pt idx="0">
                  <c:v>10_4</c:v>
                </c:pt>
                <c:pt idx="1">
                  <c:v>11_1</c:v>
                </c:pt>
                <c:pt idx="2">
                  <c:v>12_2</c:v>
                </c:pt>
                <c:pt idx="3">
                  <c:v>13_4</c:v>
                </c:pt>
                <c:pt idx="4">
                  <c:v>9_4</c:v>
                </c:pt>
                <c:pt idx="5">
                  <c:v>8_4</c:v>
                </c:pt>
              </c:strCache>
            </c:strRef>
          </c:cat>
          <c:val>
            <c:numRef>
              <c:f>Sheet1!$B$10:$G$10</c:f>
              <c:numCache>
                <c:formatCode>General</c:formatCode>
                <c:ptCount val="6"/>
                <c:pt idx="0">
                  <c:v>3109</c:v>
                </c:pt>
                <c:pt idx="1">
                  <c:v>2841</c:v>
                </c:pt>
                <c:pt idx="2">
                  <c:v>3195</c:v>
                </c:pt>
                <c:pt idx="3">
                  <c:v>5</c:v>
                </c:pt>
                <c:pt idx="4">
                  <c:v>5</c:v>
                </c:pt>
                <c:pt idx="5">
                  <c:v>2970</c:v>
                </c:pt>
              </c:numCache>
            </c:numRef>
          </c:val>
        </c:ser>
        <c:ser>
          <c:idx val="1"/>
          <c:order val="1"/>
          <c:tx>
            <c:strRef>
              <c:f>Sheet1!$A$11</c:f>
              <c:strCache>
                <c:ptCount val="1"/>
                <c:pt idx="0">
                  <c:v>EIF1AY</c:v>
                </c:pt>
              </c:strCache>
            </c:strRef>
          </c:tx>
          <c:cat>
            <c:strRef>
              <c:f>Sheet1!$B$9:$G$9</c:f>
              <c:strCache>
                <c:ptCount val="6"/>
                <c:pt idx="0">
                  <c:v>10_4</c:v>
                </c:pt>
                <c:pt idx="1">
                  <c:v>11_1</c:v>
                </c:pt>
                <c:pt idx="2">
                  <c:v>12_2</c:v>
                </c:pt>
                <c:pt idx="3">
                  <c:v>13_4</c:v>
                </c:pt>
                <c:pt idx="4">
                  <c:v>9_4</c:v>
                </c:pt>
                <c:pt idx="5">
                  <c:v>8_4</c:v>
                </c:pt>
              </c:strCache>
            </c:strRef>
          </c:cat>
          <c:val>
            <c:numRef>
              <c:f>Sheet1!$B$11:$G$11</c:f>
              <c:numCache>
                <c:formatCode>General</c:formatCode>
                <c:ptCount val="6"/>
                <c:pt idx="0">
                  <c:v>534</c:v>
                </c:pt>
                <c:pt idx="1">
                  <c:v>378</c:v>
                </c:pt>
                <c:pt idx="2">
                  <c:v>357</c:v>
                </c:pt>
                <c:pt idx="3">
                  <c:v>3</c:v>
                </c:pt>
                <c:pt idx="4">
                  <c:v>13</c:v>
                </c:pt>
                <c:pt idx="5">
                  <c:v>488</c:v>
                </c:pt>
              </c:numCache>
            </c:numRef>
          </c:val>
        </c:ser>
        <c:ser>
          <c:idx val="2"/>
          <c:order val="2"/>
          <c:tx>
            <c:strRef>
              <c:f>Sheet1!$A$12</c:f>
              <c:strCache>
                <c:ptCount val="1"/>
                <c:pt idx="0">
                  <c:v>KDM5D</c:v>
                </c:pt>
              </c:strCache>
            </c:strRef>
          </c:tx>
          <c:cat>
            <c:strRef>
              <c:f>Sheet1!$B$9:$G$9</c:f>
              <c:strCache>
                <c:ptCount val="6"/>
                <c:pt idx="0">
                  <c:v>10_4</c:v>
                </c:pt>
                <c:pt idx="1">
                  <c:v>11_1</c:v>
                </c:pt>
                <c:pt idx="2">
                  <c:v>12_2</c:v>
                </c:pt>
                <c:pt idx="3">
                  <c:v>13_4</c:v>
                </c:pt>
                <c:pt idx="4">
                  <c:v>9_4</c:v>
                </c:pt>
                <c:pt idx="5">
                  <c:v>8_4</c:v>
                </c:pt>
              </c:strCache>
            </c:strRef>
          </c:cat>
          <c:val>
            <c:numRef>
              <c:f>Sheet1!$B$12:$G$12</c:f>
              <c:numCache>
                <c:formatCode>General</c:formatCode>
                <c:ptCount val="6"/>
                <c:pt idx="0">
                  <c:v>988</c:v>
                </c:pt>
                <c:pt idx="1">
                  <c:v>878</c:v>
                </c:pt>
                <c:pt idx="2">
                  <c:v>723</c:v>
                </c:pt>
                <c:pt idx="3">
                  <c:v>4</c:v>
                </c:pt>
                <c:pt idx="4">
                  <c:v>13</c:v>
                </c:pt>
                <c:pt idx="5">
                  <c:v>771</c:v>
                </c:pt>
              </c:numCache>
            </c:numRef>
          </c:val>
        </c:ser>
        <c:ser>
          <c:idx val="3"/>
          <c:order val="3"/>
          <c:tx>
            <c:strRef>
              <c:f>Sheet1!$A$13</c:f>
              <c:strCache>
                <c:ptCount val="1"/>
                <c:pt idx="0">
                  <c:v>RPS4Y1</c:v>
                </c:pt>
              </c:strCache>
            </c:strRef>
          </c:tx>
          <c:cat>
            <c:strRef>
              <c:f>Sheet1!$B$9:$G$9</c:f>
              <c:strCache>
                <c:ptCount val="6"/>
                <c:pt idx="0">
                  <c:v>10_4</c:v>
                </c:pt>
                <c:pt idx="1">
                  <c:v>11_1</c:v>
                </c:pt>
                <c:pt idx="2">
                  <c:v>12_2</c:v>
                </c:pt>
                <c:pt idx="3">
                  <c:v>13_4</c:v>
                </c:pt>
                <c:pt idx="4">
                  <c:v>9_4</c:v>
                </c:pt>
                <c:pt idx="5">
                  <c:v>8_4</c:v>
                </c:pt>
              </c:strCache>
            </c:strRef>
          </c:cat>
          <c:val>
            <c:numRef>
              <c:f>Sheet1!$B$13:$G$13</c:f>
              <c:numCache>
                <c:formatCode>General</c:formatCode>
                <c:ptCount val="6"/>
                <c:pt idx="0">
                  <c:v>3210</c:v>
                </c:pt>
                <c:pt idx="1">
                  <c:v>2374</c:v>
                </c:pt>
                <c:pt idx="2">
                  <c:v>2465</c:v>
                </c:pt>
                <c:pt idx="3">
                  <c:v>3</c:v>
                </c:pt>
                <c:pt idx="4">
                  <c:v>3</c:v>
                </c:pt>
                <c:pt idx="5">
                  <c:v>5081</c:v>
                </c:pt>
              </c:numCache>
            </c:numRef>
          </c:val>
        </c:ser>
        <c:axId val="70131712"/>
        <c:axId val="70133248"/>
      </c:barChart>
      <c:catAx>
        <c:axId val="70131712"/>
        <c:scaling>
          <c:orientation val="minMax"/>
        </c:scaling>
        <c:axPos val="b"/>
        <c:tickLblPos val="nextTo"/>
        <c:crossAx val="70133248"/>
        <c:crosses val="autoZero"/>
        <c:auto val="1"/>
        <c:lblAlgn val="ctr"/>
        <c:lblOffset val="100"/>
      </c:catAx>
      <c:valAx>
        <c:axId val="70133248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altLang="zh-CN" sz="1000" b="1" i="0" u="none" strike="noStrike" baseline="0"/>
                  <a:t>CPM</a:t>
                </a:r>
                <a:endParaRPr lang="zh-CN" altLang="en-US"/>
              </a:p>
            </c:rich>
          </c:tx>
          <c:layout/>
        </c:title>
        <c:numFmt formatCode="General" sourceLinked="1"/>
        <c:tickLblPos val="nextTo"/>
        <c:crossAx val="701317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3FAC3-C88B-4799-81E2-034E702EADDD}" type="datetimeFigureOut">
              <a:rPr lang="zh-CN" altLang="en-US" smtClean="0"/>
              <a:t>2020/4/2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2A3D4-FC96-4274-A315-5E3479122E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sorted by p-value ranking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9574E-4D1C-428F-A548-1B9F7551611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5A1C8-502D-42C1-B2F8-60F53FC2B3C9}" type="datetimeFigureOut">
              <a:rPr lang="zh-CN" altLang="en-US" smtClean="0"/>
              <a:pPr/>
              <a:t>2020/4/2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D6A2B-28FB-4199-A312-55922EB275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2498400" y="1770179"/>
          <a:ext cx="4147200" cy="3317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34"/>
          <p:cNvSpPr>
            <a:spLocks noChangeArrowheads="1"/>
          </p:cNvSpPr>
          <p:nvPr/>
        </p:nvSpPr>
        <p:spPr bwMode="auto">
          <a:xfrm>
            <a:off x="1" y="2"/>
            <a:ext cx="7665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Figure S1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4"/>
          <p:cNvSpPr>
            <a:spLocks noChangeArrowheads="1"/>
          </p:cNvSpPr>
          <p:nvPr/>
        </p:nvSpPr>
        <p:spPr bwMode="auto">
          <a:xfrm>
            <a:off x="2123728" y="1628801"/>
            <a:ext cx="24826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1115616" y="2420889"/>
            <a:ext cx="6525344" cy="2456338"/>
            <a:chOff x="233361" y="690286"/>
            <a:chExt cx="9203963" cy="3465789"/>
          </a:xfrm>
        </p:grpSpPr>
        <p:grpSp>
          <p:nvGrpSpPr>
            <p:cNvPr id="3" name="组合 7"/>
            <p:cNvGrpSpPr>
              <a:grpSpLocks/>
            </p:cNvGrpSpPr>
            <p:nvPr/>
          </p:nvGrpSpPr>
          <p:grpSpPr bwMode="auto">
            <a:xfrm>
              <a:off x="233361" y="690286"/>
              <a:ext cx="9062090" cy="1478239"/>
              <a:chOff x="1878843" y="1288310"/>
              <a:chExt cx="9990978" cy="1629815"/>
            </a:xfrm>
          </p:grpSpPr>
          <p:grpSp>
            <p:nvGrpSpPr>
              <p:cNvPr id="9" name="组合 1"/>
              <p:cNvGrpSpPr>
                <a:grpSpLocks/>
              </p:cNvGrpSpPr>
              <p:nvPr/>
            </p:nvGrpSpPr>
            <p:grpSpPr bwMode="auto">
              <a:xfrm>
                <a:off x="1878843" y="1331563"/>
                <a:ext cx="9990978" cy="1586562"/>
                <a:chOff x="190555" y="1308161"/>
                <a:chExt cx="12230249" cy="961777"/>
              </a:xfrm>
            </p:grpSpPr>
            <p:pic>
              <p:nvPicPr>
                <p:cNvPr id="11" name="图片 40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 l="6834" t="6467" r="1161" b="4999"/>
                <a:stretch>
                  <a:fillRect/>
                </a:stretch>
              </p:blipFill>
              <p:spPr bwMode="auto">
                <a:xfrm>
                  <a:off x="879496" y="1308161"/>
                  <a:ext cx="11384502" cy="6767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2" name="图片 2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 t="94727" r="1161" b="632"/>
                <a:stretch>
                  <a:fillRect/>
                </a:stretch>
              </p:blipFill>
              <p:spPr bwMode="auto">
                <a:xfrm>
                  <a:off x="190555" y="1984987"/>
                  <a:ext cx="12230249" cy="28495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0" name="矩形 6"/>
              <p:cNvSpPr>
                <a:spLocks noChangeArrowheads="1"/>
              </p:cNvSpPr>
              <p:nvPr/>
            </p:nvSpPr>
            <p:spPr bwMode="auto">
              <a:xfrm>
                <a:off x="1978865" y="1288310"/>
                <a:ext cx="641187" cy="1292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8_4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9_4 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10_4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11_1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12_2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13_4</a:t>
                </a:r>
              </a:p>
            </p:txBody>
          </p:sp>
        </p:grpSp>
        <p:grpSp>
          <p:nvGrpSpPr>
            <p:cNvPr id="4" name="组合 9"/>
            <p:cNvGrpSpPr>
              <a:grpSpLocks/>
            </p:cNvGrpSpPr>
            <p:nvPr/>
          </p:nvGrpSpPr>
          <p:grpSpPr bwMode="auto">
            <a:xfrm>
              <a:off x="296303" y="2353692"/>
              <a:ext cx="9141021" cy="1802383"/>
              <a:chOff x="181815" y="3889962"/>
              <a:chExt cx="10078558" cy="1987619"/>
            </a:xfrm>
          </p:grpSpPr>
          <p:grpSp>
            <p:nvGrpSpPr>
              <p:cNvPr id="5" name="组合 3"/>
              <p:cNvGrpSpPr>
                <a:grpSpLocks/>
              </p:cNvGrpSpPr>
              <p:nvPr/>
            </p:nvGrpSpPr>
            <p:grpSpPr bwMode="auto">
              <a:xfrm>
                <a:off x="359794" y="3947662"/>
                <a:ext cx="9900579" cy="1929919"/>
                <a:chOff x="30962" y="5652216"/>
                <a:chExt cx="12373906" cy="1241815"/>
              </a:xfrm>
            </p:grpSpPr>
            <p:pic>
              <p:nvPicPr>
                <p:cNvPr id="7" name="图片 4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4462" t="6970" b="8653"/>
                <a:stretch>
                  <a:fillRect/>
                </a:stretch>
              </p:blipFill>
              <p:spPr bwMode="auto">
                <a:xfrm>
                  <a:off x="480634" y="5652216"/>
                  <a:ext cx="11821881" cy="7194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" name="图片 5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t="91734"/>
                <a:stretch>
                  <a:fillRect/>
                </a:stretch>
              </p:blipFill>
              <p:spPr bwMode="auto">
                <a:xfrm>
                  <a:off x="30962" y="6378242"/>
                  <a:ext cx="12373906" cy="5157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6" name="矩形 8"/>
              <p:cNvSpPr>
                <a:spLocks noChangeArrowheads="1"/>
              </p:cNvSpPr>
              <p:nvPr/>
            </p:nvSpPr>
            <p:spPr bwMode="auto">
              <a:xfrm>
                <a:off x="181815" y="3889962"/>
                <a:ext cx="679420" cy="12930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8_4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9_4 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10_4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11_1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12_2</a:t>
                </a:r>
              </a:p>
              <a:p>
                <a:r>
                  <a:rPr lang="en-US" altLang="zh-CN" sz="800" b="1" dirty="0">
                    <a:solidFill>
                      <a:srgbClr val="000000"/>
                    </a:solidFill>
                  </a:rPr>
                  <a:t>13_4</a:t>
                </a:r>
              </a:p>
            </p:txBody>
          </p:sp>
        </p:grpSp>
      </p:grpSp>
      <p:sp>
        <p:nvSpPr>
          <p:cNvPr id="15" name="矩形 34"/>
          <p:cNvSpPr>
            <a:spLocks noChangeArrowheads="1"/>
          </p:cNvSpPr>
          <p:nvPr/>
        </p:nvSpPr>
        <p:spPr bwMode="auto">
          <a:xfrm>
            <a:off x="899592" y="2132857"/>
            <a:ext cx="24826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34"/>
          <p:cNvSpPr>
            <a:spLocks noChangeArrowheads="1"/>
          </p:cNvSpPr>
          <p:nvPr/>
        </p:nvSpPr>
        <p:spPr bwMode="auto">
          <a:xfrm>
            <a:off x="1" y="0"/>
            <a:ext cx="76655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Figure S2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矩形 34"/>
          <p:cNvSpPr>
            <a:spLocks noChangeArrowheads="1"/>
          </p:cNvSpPr>
          <p:nvPr/>
        </p:nvSpPr>
        <p:spPr bwMode="auto">
          <a:xfrm>
            <a:off x="0" y="836712"/>
            <a:ext cx="3329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矩形 34"/>
          <p:cNvSpPr>
            <a:spLocks noChangeArrowheads="1"/>
          </p:cNvSpPr>
          <p:nvPr/>
        </p:nvSpPr>
        <p:spPr bwMode="auto">
          <a:xfrm>
            <a:off x="4467616" y="836712"/>
            <a:ext cx="3329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矩形 34"/>
          <p:cNvSpPr>
            <a:spLocks noChangeArrowheads="1"/>
          </p:cNvSpPr>
          <p:nvPr/>
        </p:nvSpPr>
        <p:spPr bwMode="auto">
          <a:xfrm>
            <a:off x="-81397" y="4779150"/>
            <a:ext cx="3329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矩形 34"/>
          <p:cNvSpPr>
            <a:spLocks noChangeArrowheads="1"/>
          </p:cNvSpPr>
          <p:nvPr/>
        </p:nvSpPr>
        <p:spPr bwMode="auto">
          <a:xfrm>
            <a:off x="4563627" y="4779150"/>
            <a:ext cx="3329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</a:t>
            </a:r>
            <a:endParaRPr lang="en-US" altLang="zh-CN" sz="1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31"/>
          <p:cNvGrpSpPr/>
          <p:nvPr/>
        </p:nvGrpSpPr>
        <p:grpSpPr>
          <a:xfrm>
            <a:off x="4764021" y="998730"/>
            <a:ext cx="4379979" cy="3510390"/>
            <a:chOff x="72008" y="1403648"/>
            <a:chExt cx="3284984" cy="4680520"/>
          </a:xfrm>
        </p:grpSpPr>
        <p:sp>
          <p:nvSpPr>
            <p:cNvPr id="10" name="矩形 9"/>
            <p:cNvSpPr/>
            <p:nvPr/>
          </p:nvSpPr>
          <p:spPr>
            <a:xfrm>
              <a:off x="589756" y="1403648"/>
              <a:ext cx="142646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 smtClean="0"/>
                <a:t>GO_Biological_Process</a:t>
              </a:r>
              <a:endParaRPr lang="zh-CN" altLang="en-US" sz="105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48072" y="2949932"/>
              <a:ext cx="1570484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/>
                <a:t>GO_Cellular_Component</a:t>
              </a:r>
              <a:endParaRPr lang="zh-CN" altLang="en-US" sz="105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8072" y="4499992"/>
              <a:ext cx="1570484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/>
                <a:t>GO_Molecular_Function</a:t>
              </a:r>
              <a:endParaRPr lang="zh-CN" altLang="en-US" sz="105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72008" y="1403648"/>
              <a:ext cx="3284984" cy="4680520"/>
            </a:xfrm>
            <a:prstGeom prst="rect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FF0000"/>
                  </a:solidFill>
                  <a:prstDash val="dash"/>
                </a:ln>
              </a:endParaRPr>
            </a:p>
          </p:txBody>
        </p:sp>
        <p:pic>
          <p:nvPicPr>
            <p:cNvPr id="1026" name="Picture 2" descr="D:\document\个人文件\2018.12\manuscript\KEGG GO analysis of human decidua\GO_Biological_Process_2018_bar_graph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016" y="1619672"/>
              <a:ext cx="3034286" cy="1281429"/>
            </a:xfrm>
            <a:prstGeom prst="rect">
              <a:avLst/>
            </a:prstGeom>
            <a:noFill/>
          </p:spPr>
        </p:pic>
        <p:pic>
          <p:nvPicPr>
            <p:cNvPr id="1027" name="Picture 3" descr="D:\document\个人文件\2018.12\manuscript\KEGG GO analysis of human decidua\GO_Cellular_Component_2018_bar_graph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4066" y="3146555"/>
              <a:ext cx="3034286" cy="1281429"/>
            </a:xfrm>
            <a:prstGeom prst="rect">
              <a:avLst/>
            </a:prstGeom>
            <a:noFill/>
          </p:spPr>
        </p:pic>
        <p:pic>
          <p:nvPicPr>
            <p:cNvPr id="1028" name="Picture 4" descr="D:\document\个人文件\2018.12\manuscript\KEGG GO analysis of human decidua\GO_Molecular_Function_2018_bar_graph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4016" y="4716016"/>
              <a:ext cx="3034286" cy="1281429"/>
            </a:xfrm>
            <a:prstGeom prst="rect">
              <a:avLst/>
            </a:prstGeom>
            <a:noFill/>
          </p:spPr>
        </p:pic>
      </p:grpSp>
      <p:grpSp>
        <p:nvGrpSpPr>
          <p:cNvPr id="7" name="组合 30"/>
          <p:cNvGrpSpPr/>
          <p:nvPr/>
        </p:nvGrpSpPr>
        <p:grpSpPr>
          <a:xfrm>
            <a:off x="4846765" y="4887162"/>
            <a:ext cx="4045715" cy="1123090"/>
            <a:chOff x="144016" y="6444208"/>
            <a:chExt cx="3034286" cy="1497453"/>
          </a:xfrm>
        </p:grpSpPr>
        <p:sp>
          <p:nvSpPr>
            <p:cNvPr id="13" name="矩形 12"/>
            <p:cNvSpPr/>
            <p:nvPr/>
          </p:nvSpPr>
          <p:spPr>
            <a:xfrm>
              <a:off x="864096" y="6444208"/>
              <a:ext cx="772087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err="1"/>
                <a:t>KEGG_pathway</a:t>
              </a:r>
              <a:endParaRPr lang="zh-CN" altLang="en-US" sz="1050" dirty="0"/>
            </a:p>
          </p:txBody>
        </p:sp>
        <p:pic>
          <p:nvPicPr>
            <p:cNvPr id="1029" name="Picture 5" descr="D:\document\个人文件\2018.12\manuscript\KEGG GO analysis of human decidua\KEGG_2019_Human_bar_graph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4016" y="6660232"/>
              <a:ext cx="3034286" cy="1281429"/>
            </a:xfrm>
            <a:prstGeom prst="rect">
              <a:avLst/>
            </a:prstGeom>
            <a:noFill/>
          </p:spPr>
        </p:pic>
      </p:grpSp>
      <p:grpSp>
        <p:nvGrpSpPr>
          <p:cNvPr id="8" name="组合 28"/>
          <p:cNvGrpSpPr/>
          <p:nvPr/>
        </p:nvGrpSpPr>
        <p:grpSpPr>
          <a:xfrm>
            <a:off x="0" y="998730"/>
            <a:ext cx="4379979" cy="3510390"/>
            <a:chOff x="3456384" y="1403648"/>
            <a:chExt cx="3284984" cy="4680520"/>
          </a:xfrm>
        </p:grpSpPr>
        <p:sp>
          <p:nvSpPr>
            <p:cNvPr id="18" name="矩形 17"/>
            <p:cNvSpPr/>
            <p:nvPr/>
          </p:nvSpPr>
          <p:spPr>
            <a:xfrm>
              <a:off x="4104456" y="1403648"/>
              <a:ext cx="142646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 smtClean="0"/>
                <a:t>GO_Biological_Process</a:t>
              </a:r>
              <a:endParaRPr lang="zh-CN" altLang="en-US" sz="105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62772" y="2949932"/>
              <a:ext cx="1570484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/>
                <a:t>GO_Cellular_Component</a:t>
              </a:r>
              <a:endParaRPr lang="zh-CN" altLang="en-US" sz="105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162772" y="4499992"/>
              <a:ext cx="1570484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50" dirty="0" err="1"/>
                <a:t>GO_Molecular_Function</a:t>
              </a:r>
              <a:endParaRPr lang="zh-CN" altLang="en-US" sz="105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3456384" y="1403648"/>
              <a:ext cx="3284984" cy="4680520"/>
            </a:xfrm>
            <a:prstGeom prst="rect">
              <a:avLst/>
            </a:prstGeom>
            <a:noFill/>
            <a:ln>
              <a:solidFill>
                <a:srgbClr val="0070C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FF0000"/>
                  </a:solidFill>
                  <a:prstDash val="dash"/>
                </a:ln>
              </a:endParaRPr>
            </a:p>
          </p:txBody>
        </p:sp>
        <p:pic>
          <p:nvPicPr>
            <p:cNvPr id="2" name="Picture 6" descr="D:\document\个人文件\2018.12\manuscript\KEGG GO analysis of human chorionic villus\GO_Biological_Process_2018_bar_graph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00400" y="1619672"/>
              <a:ext cx="3034286" cy="1281429"/>
            </a:xfrm>
            <a:prstGeom prst="rect">
              <a:avLst/>
            </a:prstGeom>
            <a:noFill/>
          </p:spPr>
        </p:pic>
        <p:pic>
          <p:nvPicPr>
            <p:cNvPr id="3" name="Picture 7" descr="D:\document\个人文件\2018.12\manuscript\KEGG GO analysis of human chorionic villus\GO_Cellular_Component_2018_bar_graph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600400" y="3146555"/>
              <a:ext cx="3034286" cy="1281429"/>
            </a:xfrm>
            <a:prstGeom prst="rect">
              <a:avLst/>
            </a:prstGeom>
            <a:noFill/>
          </p:spPr>
        </p:pic>
        <p:pic>
          <p:nvPicPr>
            <p:cNvPr id="4" name="Picture 8" descr="D:\document\个人文件\2018.12\manuscript\KEGG GO analysis of human chorionic villus\GO_Molecular_Function_2018_bar_graph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00400" y="4716016"/>
              <a:ext cx="3034286" cy="1281429"/>
            </a:xfrm>
            <a:prstGeom prst="rect">
              <a:avLst/>
            </a:prstGeom>
            <a:noFill/>
          </p:spPr>
        </p:pic>
      </p:grpSp>
      <p:grpSp>
        <p:nvGrpSpPr>
          <p:cNvPr id="9" name="组合 29"/>
          <p:cNvGrpSpPr/>
          <p:nvPr/>
        </p:nvGrpSpPr>
        <p:grpSpPr>
          <a:xfrm>
            <a:off x="251520" y="4887162"/>
            <a:ext cx="4045715" cy="1123090"/>
            <a:chOff x="3590450" y="6444208"/>
            <a:chExt cx="3034286" cy="1497453"/>
          </a:xfrm>
        </p:grpSpPr>
        <p:sp>
          <p:nvSpPr>
            <p:cNvPr id="21" name="矩形 20"/>
            <p:cNvSpPr/>
            <p:nvPr/>
          </p:nvSpPr>
          <p:spPr>
            <a:xfrm>
              <a:off x="4334172" y="6444208"/>
              <a:ext cx="772087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 err="1"/>
                <a:t>KEGG_pathway</a:t>
              </a:r>
              <a:endParaRPr lang="zh-CN" altLang="en-US" sz="1050" dirty="0"/>
            </a:p>
          </p:txBody>
        </p:sp>
        <p:pic>
          <p:nvPicPr>
            <p:cNvPr id="5" name="Picture 9" descr="D:\document\个人文件\2018.12\manuscript\KEGG GO analysis of human chorionic villus\KEGG_2019_Human_bar_graph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590450" y="6660232"/>
              <a:ext cx="3034286" cy="128142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36</Words>
  <Application>Microsoft Office PowerPoint</Application>
  <PresentationFormat>全屏显示(4:3)</PresentationFormat>
  <Paragraphs>31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Microsoft</dc:creator>
  <cp:lastModifiedBy>Liu Yajun</cp:lastModifiedBy>
  <cp:revision>22</cp:revision>
  <dcterms:created xsi:type="dcterms:W3CDTF">2019-11-06T18:51:16Z</dcterms:created>
  <dcterms:modified xsi:type="dcterms:W3CDTF">2020-04-02T12:20:06Z</dcterms:modified>
</cp:coreProperties>
</file>